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7077075" cy="9385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CA"/>
  <c:chart>
    <c:title>
      <c:tx>
        <c:rich>
          <a:bodyPr/>
          <a:lstStyle/>
          <a:p>
            <a:pPr>
              <a:defRPr/>
            </a:pPr>
            <a:r>
              <a:rPr lang="en-CA"/>
              <a:t>Charles'</a:t>
            </a:r>
            <a:r>
              <a:rPr lang="en-CA" baseline="0"/>
              <a:t> Law</a:t>
            </a:r>
            <a:endParaRPr lang="en-CA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0.0446 mol H2(g) at 1 atm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-273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1.1800000000000004</c:v>
                </c:pt>
                <c:pt idx="2">
                  <c:v>1.37</c:v>
                </c:pt>
                <c:pt idx="3">
                  <c:v>1.55</c:v>
                </c:pt>
                <c:pt idx="4">
                  <c:v>0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0.100 mol H2(g) at 1 atm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-273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2.2400000000000002</c:v>
                </c:pt>
                <c:pt idx="1">
                  <c:v>2.65</c:v>
                </c:pt>
                <c:pt idx="2">
                  <c:v>3.06</c:v>
                </c:pt>
                <c:pt idx="3">
                  <c:v>3.4699999999999998</c:v>
                </c:pt>
                <c:pt idx="4">
                  <c:v>0</c:v>
                </c:pt>
              </c:numCache>
            </c:numRef>
          </c:yVal>
        </c:ser>
        <c:axId val="77219328"/>
        <c:axId val="77221248"/>
      </c:scatterChart>
      <c:valAx>
        <c:axId val="772193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Temperature (°C)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7221248"/>
        <c:crosses val="autoZero"/>
        <c:crossBetween val="midCat"/>
      </c:valAx>
      <c:valAx>
        <c:axId val="772212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Volume (L)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721932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96BB7-7742-4F33-A72C-F054D9765755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4606A-D37F-4487-898E-13355351D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3B642-9C11-4ADD-A8E4-C4879AD87046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C0B40-8B7A-41BC-BCA8-0D1D44B68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FCBD-BC0A-4AE1-8E79-5058915C7B71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52918-6A72-46FB-B69B-3FAB99ECB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A00ED-7E88-4BC5-9EB7-A2770E047322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57148-545D-4FFB-9CED-E5126EE70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7A58-166B-45A1-BB2D-DE8723B3A2B0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1497C-1104-41B3-BE00-0C20DE82C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3342B-5741-4077-A93A-B665126BCBBE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B105E-E70A-42F0-A0DC-B1770B84E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A4895-4971-4158-B513-3F201DC46421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DF822-3B69-48F8-875F-9E081570D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212FE-2913-475E-9BD9-D9C19255771F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F8648-C2DC-4C9A-AADD-E53DC7597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04E69-906A-4D29-89A9-6E98A53B0CD1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2F8C9-F67E-470E-B7DB-EAA9F3759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80B9F-9ED5-481D-A7EA-9AECDDBCC7E3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3F22-7FCC-4F46-A01C-653D4D097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C9DA7-7FCC-4A39-8AD9-93B5046566F5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C4D50-FB57-431E-95A3-EC0605F35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52429F-99E4-426D-977C-031858330B34}" type="datetimeFigureOut">
              <a:rPr lang="en-US"/>
              <a:pPr>
                <a:defRPr/>
              </a:pPr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127F7E-9718-4B98-BC96-AEE0EF725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ttp://puzzles.about.com/library/graphics/blank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52101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152400" y="4343400"/>
            <a:ext cx="52101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352800" y="1371600"/>
            <a:ext cx="0" cy="5257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4191000" y="4373563"/>
            <a:ext cx="3381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100</a:t>
            </a:r>
          </a:p>
        </p:txBody>
      </p:sp>
      <p:sp>
        <p:nvSpPr>
          <p:cNvPr id="2054" name="Rectangle 10"/>
          <p:cNvSpPr>
            <a:spLocks noChangeArrowheads="1"/>
          </p:cNvSpPr>
          <p:nvPr/>
        </p:nvSpPr>
        <p:spPr bwMode="auto">
          <a:xfrm>
            <a:off x="5192713" y="4373563"/>
            <a:ext cx="339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200</a:t>
            </a:r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2209800" y="4379913"/>
            <a:ext cx="3698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-100</a:t>
            </a:r>
          </a:p>
        </p:txBody>
      </p:sp>
      <p:sp>
        <p:nvSpPr>
          <p:cNvPr id="2056" name="Rectangle 13"/>
          <p:cNvSpPr>
            <a:spLocks noChangeArrowheads="1"/>
          </p:cNvSpPr>
          <p:nvPr/>
        </p:nvSpPr>
        <p:spPr bwMode="auto">
          <a:xfrm>
            <a:off x="1219200" y="4379913"/>
            <a:ext cx="3698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-200</a:t>
            </a:r>
          </a:p>
        </p:txBody>
      </p:sp>
      <p:sp>
        <p:nvSpPr>
          <p:cNvPr id="2057" name="Rectangle 14"/>
          <p:cNvSpPr>
            <a:spLocks noChangeArrowheads="1"/>
          </p:cNvSpPr>
          <p:nvPr/>
        </p:nvSpPr>
        <p:spPr bwMode="auto">
          <a:xfrm>
            <a:off x="228600" y="4381500"/>
            <a:ext cx="3698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-300</a:t>
            </a:r>
          </a:p>
        </p:txBody>
      </p:sp>
      <p:sp>
        <p:nvSpPr>
          <p:cNvPr id="2058" name="Rectangle 15"/>
          <p:cNvSpPr>
            <a:spLocks noChangeArrowheads="1"/>
          </p:cNvSpPr>
          <p:nvPr/>
        </p:nvSpPr>
        <p:spPr bwMode="auto">
          <a:xfrm>
            <a:off x="3116263" y="4373563"/>
            <a:ext cx="2365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0</a:t>
            </a:r>
          </a:p>
        </p:txBody>
      </p:sp>
      <p:sp>
        <p:nvSpPr>
          <p:cNvPr id="2059" name="TextBox 16"/>
          <p:cNvSpPr txBox="1">
            <a:spLocks noChangeArrowheads="1"/>
          </p:cNvSpPr>
          <p:nvPr/>
        </p:nvSpPr>
        <p:spPr bwMode="auto">
          <a:xfrm>
            <a:off x="2503488" y="4589463"/>
            <a:ext cx="9080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Temperature( </a:t>
            </a:r>
            <a:r>
              <a:rPr lang="en-US" sz="800" baseline="30000"/>
              <a:t>o</a:t>
            </a:r>
            <a:r>
              <a:rPr lang="en-US" sz="800"/>
              <a:t>C)</a:t>
            </a:r>
          </a:p>
        </p:txBody>
      </p:sp>
      <p:sp>
        <p:nvSpPr>
          <p:cNvPr id="2060" name="TextBox 17"/>
          <p:cNvSpPr txBox="1">
            <a:spLocks noChangeArrowheads="1"/>
          </p:cNvSpPr>
          <p:nvPr/>
        </p:nvSpPr>
        <p:spPr bwMode="auto">
          <a:xfrm rot="-5400000">
            <a:off x="2735263" y="2897188"/>
            <a:ext cx="635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Volume (L)</a:t>
            </a:r>
          </a:p>
        </p:txBody>
      </p:sp>
      <p:sp>
        <p:nvSpPr>
          <p:cNvPr id="2061" name="TextBox 18"/>
          <p:cNvSpPr txBox="1">
            <a:spLocks noChangeArrowheads="1"/>
          </p:cNvSpPr>
          <p:nvPr/>
        </p:nvSpPr>
        <p:spPr bwMode="auto">
          <a:xfrm>
            <a:off x="3116263" y="3241675"/>
            <a:ext cx="2365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1</a:t>
            </a:r>
          </a:p>
        </p:txBody>
      </p:sp>
      <p:sp>
        <p:nvSpPr>
          <p:cNvPr id="2062" name="Rectangle 19"/>
          <p:cNvSpPr>
            <a:spLocks noChangeArrowheads="1"/>
          </p:cNvSpPr>
          <p:nvPr/>
        </p:nvSpPr>
        <p:spPr bwMode="auto">
          <a:xfrm>
            <a:off x="3116263" y="2286000"/>
            <a:ext cx="2365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2</a:t>
            </a:r>
          </a:p>
        </p:txBody>
      </p:sp>
      <p:sp>
        <p:nvSpPr>
          <p:cNvPr id="2063" name="Rectangle 20"/>
          <p:cNvSpPr>
            <a:spLocks noChangeArrowheads="1"/>
          </p:cNvSpPr>
          <p:nvPr/>
        </p:nvSpPr>
        <p:spPr bwMode="auto">
          <a:xfrm>
            <a:off x="3124200" y="1263650"/>
            <a:ext cx="2365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3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5638800" y="3322638"/>
          <a:ext cx="3976606" cy="2682240"/>
        </p:xfrm>
        <a:graphic>
          <a:graphicData uri="http://schemas.openxmlformats.org/drawingml/2006/table">
            <a:tbl>
              <a:tblPr/>
              <a:tblGrid>
                <a:gridCol w="1988303"/>
                <a:gridCol w="1988303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1" dirty="0"/>
                        <a:t>Temperature (in degrees C)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/>
                        <a:t>Volume / L</a:t>
                      </a:r>
                      <a:endParaRPr lang="en-US" sz="10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Data for 0.0446 </a:t>
                      </a:r>
                      <a:r>
                        <a:rPr lang="en-US" sz="1000" b="1" dirty="0" err="1"/>
                        <a:t>mol</a:t>
                      </a:r>
                      <a:r>
                        <a:rPr lang="en-US" sz="1000" b="1" dirty="0"/>
                        <a:t> H</a:t>
                      </a:r>
                      <a:r>
                        <a:rPr lang="en-US" sz="1000" b="1" baseline="-25000" dirty="0"/>
                        <a:t>2</a:t>
                      </a:r>
                      <a:r>
                        <a:rPr lang="en-US" sz="1000" b="1" dirty="0"/>
                        <a:t>(g) at 1 </a:t>
                      </a:r>
                      <a:r>
                        <a:rPr lang="en-US" sz="1000" b="1" dirty="0" err="1"/>
                        <a:t>atm</a:t>
                      </a:r>
                      <a:r>
                        <a:rPr lang="en-US" sz="1000" b="1" dirty="0"/>
                        <a:t>(101.3 </a:t>
                      </a:r>
                      <a:r>
                        <a:rPr lang="en-US" sz="1000" b="1" dirty="0" err="1"/>
                        <a:t>kPa</a:t>
                      </a:r>
                      <a:r>
                        <a:rPr lang="en-US" sz="1000" b="1" dirty="0"/>
                        <a:t>)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1.18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100.0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1.37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1.55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nn-NO" sz="1000" b="1" dirty="0"/>
                        <a:t>Data for 0.100 mol H</a:t>
                      </a:r>
                      <a:r>
                        <a:rPr lang="nn-NO" sz="1000" b="1" baseline="-25000" dirty="0"/>
                        <a:t>2</a:t>
                      </a:r>
                      <a:r>
                        <a:rPr lang="nn-NO" sz="1000" b="1" dirty="0"/>
                        <a:t>(g) 1 atm (101.3 kPa)</a:t>
                      </a:r>
                      <a:endParaRPr lang="nn-NO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2.24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2.65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100.0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3.06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/>
                        <a:t>150.0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3.47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85" name="TextBox 23"/>
          <p:cNvSpPr txBox="1">
            <a:spLocks noChangeArrowheads="1"/>
          </p:cNvSpPr>
          <p:nvPr/>
        </p:nvSpPr>
        <p:spPr bwMode="auto">
          <a:xfrm>
            <a:off x="609600" y="381000"/>
            <a:ext cx="1355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/>
              <a:t>Charles’ Law</a:t>
            </a:r>
          </a:p>
        </p:txBody>
      </p:sp>
      <p:sp>
        <p:nvSpPr>
          <p:cNvPr id="2086" name="TextBox 24"/>
          <p:cNvSpPr txBox="1">
            <a:spLocks noChangeArrowheads="1"/>
          </p:cNvSpPr>
          <p:nvPr/>
        </p:nvSpPr>
        <p:spPr bwMode="auto">
          <a:xfrm>
            <a:off x="152400" y="838200"/>
            <a:ext cx="6491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Graph the following Temperature-Volume data for two molar quantities of H</a:t>
            </a:r>
            <a:r>
              <a:rPr lang="en-US" sz="1400" baseline="-25000"/>
              <a:t>2(g)</a:t>
            </a:r>
            <a:r>
              <a:rPr lang="en-US" sz="1400"/>
              <a:t>, on the</a:t>
            </a:r>
          </a:p>
          <a:p>
            <a:r>
              <a:rPr lang="en-US" sz="1400"/>
              <a:t>grid below.  Extend the trend lines until they cross the Temperature axis (x-axis).</a:t>
            </a:r>
          </a:p>
        </p:txBody>
      </p:sp>
      <p:sp>
        <p:nvSpPr>
          <p:cNvPr id="2087" name="TextBox 18"/>
          <p:cNvSpPr txBox="1">
            <a:spLocks noChangeArrowheads="1"/>
          </p:cNvSpPr>
          <p:nvPr/>
        </p:nvSpPr>
        <p:spPr bwMode="auto">
          <a:xfrm>
            <a:off x="0" y="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dirty="0"/>
              <a:t>Appendix </a:t>
            </a:r>
            <a:r>
              <a:rPr lang="en-CA" dirty="0" smtClean="0"/>
              <a:t>8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6934200" y="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Jason Fisher, Danny Hickie</a:t>
            </a:r>
            <a:endParaRPr lang="en-CA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6019800" y="2819400"/>
          <a:ext cx="3519406" cy="2682240"/>
        </p:xfrm>
        <a:graphic>
          <a:graphicData uri="http://schemas.openxmlformats.org/drawingml/2006/table">
            <a:tbl>
              <a:tblPr/>
              <a:tblGrid>
                <a:gridCol w="1759703"/>
                <a:gridCol w="1759703"/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1" dirty="0"/>
                        <a:t>Temperature (in degrees C)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/>
                        <a:t>Volume / L</a:t>
                      </a:r>
                      <a:endParaRPr lang="en-US" sz="100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Data for 0.0446 </a:t>
                      </a:r>
                      <a:r>
                        <a:rPr lang="en-US" sz="1000" b="1" dirty="0" err="1"/>
                        <a:t>mol</a:t>
                      </a:r>
                      <a:r>
                        <a:rPr lang="en-US" sz="1000" b="1" dirty="0"/>
                        <a:t> H</a:t>
                      </a:r>
                      <a:r>
                        <a:rPr lang="en-US" sz="1000" b="1" baseline="-25000" dirty="0"/>
                        <a:t>2</a:t>
                      </a:r>
                      <a:r>
                        <a:rPr lang="en-US" sz="1000" b="1" dirty="0"/>
                        <a:t>(g) at 1 </a:t>
                      </a:r>
                      <a:r>
                        <a:rPr lang="en-US" sz="1000" b="1" dirty="0" err="1"/>
                        <a:t>atm</a:t>
                      </a:r>
                      <a:r>
                        <a:rPr lang="en-US" sz="1000" b="1" dirty="0"/>
                        <a:t>(101.3 </a:t>
                      </a:r>
                      <a:r>
                        <a:rPr lang="en-US" sz="1000" b="1" dirty="0" err="1"/>
                        <a:t>kPa</a:t>
                      </a:r>
                      <a:r>
                        <a:rPr lang="en-US" sz="1000" b="1" dirty="0"/>
                        <a:t>)</a:t>
                      </a:r>
                      <a:endParaRPr lang="en-US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1.18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100.0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1.37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1.55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nn-NO" sz="1000" b="1" dirty="0"/>
                        <a:t>Data for 0.100 mol H</a:t>
                      </a:r>
                      <a:r>
                        <a:rPr lang="nn-NO" sz="1000" b="1" baseline="-25000" dirty="0"/>
                        <a:t>2</a:t>
                      </a:r>
                      <a:r>
                        <a:rPr lang="nn-NO" sz="1000" b="1" dirty="0"/>
                        <a:t>(g) 1 atm (101.3 kPa)</a:t>
                      </a:r>
                      <a:endParaRPr lang="nn-NO" sz="1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2.24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2.65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100.0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3.06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150.0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3.47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85" name="TextBox 23"/>
          <p:cNvSpPr txBox="1">
            <a:spLocks noChangeArrowheads="1"/>
          </p:cNvSpPr>
          <p:nvPr/>
        </p:nvSpPr>
        <p:spPr bwMode="auto">
          <a:xfrm>
            <a:off x="609600" y="381000"/>
            <a:ext cx="3879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 dirty="0"/>
              <a:t>Charles’ </a:t>
            </a:r>
            <a:r>
              <a:rPr lang="en-US" u="sng" dirty="0" smtClean="0"/>
              <a:t>Law – Sample Completed Copy</a:t>
            </a:r>
            <a:endParaRPr lang="en-US" u="sng" dirty="0"/>
          </a:p>
        </p:txBody>
      </p:sp>
      <p:sp>
        <p:nvSpPr>
          <p:cNvPr id="2086" name="TextBox 24"/>
          <p:cNvSpPr txBox="1">
            <a:spLocks noChangeArrowheads="1"/>
          </p:cNvSpPr>
          <p:nvPr/>
        </p:nvSpPr>
        <p:spPr bwMode="auto">
          <a:xfrm>
            <a:off x="152400" y="838200"/>
            <a:ext cx="6491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Graph the following Temperature-Volume data for two molar quantities of H</a:t>
            </a:r>
            <a:r>
              <a:rPr lang="en-US" sz="1400" baseline="-25000"/>
              <a:t>2(g)</a:t>
            </a:r>
            <a:r>
              <a:rPr lang="en-US" sz="1400"/>
              <a:t>, on the</a:t>
            </a:r>
          </a:p>
          <a:p>
            <a:r>
              <a:rPr lang="en-US" sz="1400"/>
              <a:t>grid below.  Extend the trend lines until they cross the Temperature axis (x-axis).</a:t>
            </a:r>
          </a:p>
        </p:txBody>
      </p:sp>
      <p:sp>
        <p:nvSpPr>
          <p:cNvPr id="2087" name="TextBox 18"/>
          <p:cNvSpPr txBox="1">
            <a:spLocks noChangeArrowheads="1"/>
          </p:cNvSpPr>
          <p:nvPr/>
        </p:nvSpPr>
        <p:spPr bwMode="auto">
          <a:xfrm>
            <a:off x="0" y="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dirty="0"/>
              <a:t>Appendix </a:t>
            </a:r>
            <a:r>
              <a:rPr lang="en-CA" dirty="0" smtClean="0"/>
              <a:t>8 </a:t>
            </a:r>
            <a:r>
              <a:rPr lang="en-CA" dirty="0" err="1" smtClean="0"/>
              <a:t>ctd</a:t>
            </a:r>
            <a:endParaRPr lang="en-CA" dirty="0"/>
          </a:p>
        </p:txBody>
      </p:sp>
      <p:graphicFrame>
        <p:nvGraphicFramePr>
          <p:cNvPr id="21" name="Chart 20"/>
          <p:cNvGraphicFramePr/>
          <p:nvPr/>
        </p:nvGraphicFramePr>
        <p:xfrm>
          <a:off x="228600" y="1981200"/>
          <a:ext cx="5715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934200" y="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Jason Fisher, Danny Hickie</a:t>
            </a:r>
            <a:endParaRPr lang="en-CA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http://puzzles.about.com/library/graphics/blank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575"/>
            <a:ext cx="6553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212</Words>
  <Application>Microsoft Office PowerPoint</Application>
  <PresentationFormat>On-screen Show (4:3)</PresentationFormat>
  <Paragraphs>64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Fisher</dc:creator>
  <cp:lastModifiedBy>Danny</cp:lastModifiedBy>
  <cp:revision>14</cp:revision>
  <cp:lastPrinted>2011-10-18T11:48:48Z</cp:lastPrinted>
  <dcterms:created xsi:type="dcterms:W3CDTF">2011-10-18T10:10:58Z</dcterms:created>
  <dcterms:modified xsi:type="dcterms:W3CDTF">2011-12-02T01:18:23Z</dcterms:modified>
</cp:coreProperties>
</file>